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74" r:id="rId4"/>
    <p:sldId id="276" r:id="rId5"/>
    <p:sldId id="269" r:id="rId6"/>
    <p:sldId id="275" r:id="rId7"/>
    <p:sldId id="266" r:id="rId8"/>
    <p:sldId id="277" r:id="rId9"/>
    <p:sldId id="270" r:id="rId10"/>
    <p:sldId id="265" r:id="rId11"/>
    <p:sldId id="278" r:id="rId12"/>
    <p:sldId id="279" r:id="rId13"/>
    <p:sldId id="267" r:id="rId14"/>
    <p:sldId id="280" r:id="rId1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312" y="-10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312A5-B0E1-5D44-959C-F3F58B4436B5}"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423551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312A5-B0E1-5D44-959C-F3F58B4436B5}"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242138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312A5-B0E1-5D44-959C-F3F58B4436B5}"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6143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312A5-B0E1-5D44-959C-F3F58B4436B5}"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101077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312A5-B0E1-5D44-959C-F3F58B4436B5}"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274158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312A5-B0E1-5D44-959C-F3F58B4436B5}"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392378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312A5-B0E1-5D44-959C-F3F58B4436B5}" type="datetimeFigureOut">
              <a:rPr lang="en-US" smtClean="0"/>
              <a:t>3/23/16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370963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312A5-B0E1-5D44-959C-F3F58B4436B5}" type="datetimeFigureOut">
              <a:rPr lang="en-US" smtClean="0"/>
              <a:t>3/23/16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195063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312A5-B0E1-5D44-959C-F3F58B4436B5}" type="datetimeFigureOut">
              <a:rPr lang="en-US" smtClean="0"/>
              <a:t>3/23/16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34658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312A5-B0E1-5D44-959C-F3F58B4436B5}"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218095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312A5-B0E1-5D44-959C-F3F58B4436B5}"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AF4C-9695-5349-92CA-2C9B6141FCDF}" type="slidenum">
              <a:rPr lang="en-US" smtClean="0"/>
              <a:t>‹#›</a:t>
            </a:fld>
            <a:endParaRPr lang="en-US"/>
          </a:p>
        </p:txBody>
      </p:sp>
    </p:spTree>
    <p:extLst>
      <p:ext uri="{BB962C8B-B14F-4D97-AF65-F5344CB8AC3E}">
        <p14:creationId xmlns:p14="http://schemas.microsoft.com/office/powerpoint/2010/main" val="326599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openDmnd">
          <a:fgClr>
            <a:schemeClr val="tx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316312A5-B0E1-5D44-959C-F3F58B4436B5}" type="datetimeFigureOut">
              <a:rPr lang="en-US" smtClean="0"/>
              <a:t>3/23/16</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04CBAF4C-9695-5349-92CA-2C9B6141FCDF}" type="slidenum">
              <a:rPr lang="en-US" smtClean="0"/>
              <a:t>‹#›</a:t>
            </a:fld>
            <a:endParaRPr lang="en-US"/>
          </a:p>
        </p:txBody>
      </p:sp>
    </p:spTree>
    <p:extLst>
      <p:ext uri="{BB962C8B-B14F-4D97-AF65-F5344CB8AC3E}">
        <p14:creationId xmlns:p14="http://schemas.microsoft.com/office/powerpoint/2010/main" val="289539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2929" y="3259943"/>
            <a:ext cx="6606540" cy="215603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0800000" flipV="1">
            <a:off x="582930" y="4005775"/>
            <a:ext cx="6606540" cy="332186"/>
          </a:xfrm>
        </p:spPr>
        <p:txBody>
          <a:bodyPr>
            <a:noAutofit/>
          </a:bodyPr>
          <a:lstStyle/>
          <a:p>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Content, Literacy, and Pedagogy Goals</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175869" y="5699760"/>
            <a:ext cx="7249680" cy="2570480"/>
          </a:xfrm>
        </p:spPr>
        <p:txBody>
          <a:bodyPr>
            <a:normAutofit/>
          </a:bodyPr>
          <a:lstStyle/>
          <a:p>
            <a:r>
              <a:rPr lang="en-US" sz="4800" b="1" dirty="0" smtClean="0">
                <a:solidFill>
                  <a:schemeClr val="tx1"/>
                </a:solidFill>
              </a:rPr>
              <a:t>Medora Community Schools</a:t>
            </a:r>
            <a:endParaRPr lang="en-US" sz="4800" b="1" dirty="0">
              <a:solidFill>
                <a:schemeClr val="tx1"/>
              </a:solidFill>
            </a:endParaRPr>
          </a:p>
        </p:txBody>
      </p:sp>
    </p:spTree>
    <p:extLst>
      <p:ext uri="{BB962C8B-B14F-4D97-AF65-F5344CB8AC3E}">
        <p14:creationId xmlns:p14="http://schemas.microsoft.com/office/powerpoint/2010/main" val="2687758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620" y="124986"/>
            <a:ext cx="6995160" cy="106565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bg1"/>
                </a:solidFill>
              </a:rPr>
              <a:t>Content Goal </a:t>
            </a:r>
            <a:endParaRPr lang="en-US" sz="2000" dirty="0"/>
          </a:p>
        </p:txBody>
      </p:sp>
      <p:sp>
        <p:nvSpPr>
          <p:cNvPr id="3" name="Content Placeholder 2"/>
          <p:cNvSpPr>
            <a:spLocks noGrp="1"/>
          </p:cNvSpPr>
          <p:nvPr>
            <p:ph idx="1"/>
          </p:nvPr>
        </p:nvSpPr>
        <p:spPr>
          <a:xfrm>
            <a:off x="388620" y="1666891"/>
            <a:ext cx="6995160" cy="7957423"/>
          </a:xfrm>
        </p:spPr>
        <p:txBody>
          <a:bodyPr/>
          <a:lstStyle/>
          <a:p>
            <a:pPr marL="0" indent="0">
              <a:buNone/>
            </a:pPr>
            <a:endParaRPr lang="en-US" dirty="0" smtClean="0"/>
          </a:p>
          <a:p>
            <a:pPr marL="0" indent="0">
              <a:buNone/>
            </a:pPr>
            <a:endParaRPr lang="en-US" dirty="0"/>
          </a:p>
        </p:txBody>
      </p:sp>
      <p:sp>
        <p:nvSpPr>
          <p:cNvPr id="2" name="Rectangle 1"/>
          <p:cNvSpPr/>
          <p:nvPr/>
        </p:nvSpPr>
        <p:spPr>
          <a:xfrm>
            <a:off x="388938" y="9088527"/>
            <a:ext cx="6994525" cy="535787"/>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Attach any assessment, data, or other evidence.</a:t>
            </a:r>
            <a:endParaRPr lang="en-US" sz="2400" b="1" dirty="0">
              <a:solidFill>
                <a:schemeClr val="tx1"/>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3645665718"/>
              </p:ext>
            </p:extLst>
          </p:nvPr>
        </p:nvGraphicFramePr>
        <p:xfrm>
          <a:off x="388938" y="1547813"/>
          <a:ext cx="6994525" cy="8229600"/>
        </p:xfrm>
        <a:graphic>
          <a:graphicData uri="http://schemas.openxmlformats.org/drawingml/2006/table">
            <a:tbl>
              <a:tblPr firstRow="1" bandRow="1">
                <a:tableStyleId>{073A0DAA-6AF3-43AB-8588-CEC1D06C72B9}</a:tableStyleId>
              </a:tblPr>
              <a:tblGrid>
                <a:gridCol w="6994525"/>
              </a:tblGrid>
              <a:tr h="2024097">
                <a:tc>
                  <a:txBody>
                    <a:bodyPr/>
                    <a:lstStyle/>
                    <a:p>
                      <a:r>
                        <a:rPr lang="en-US" b="1" dirty="0" smtClean="0">
                          <a:solidFill>
                            <a:schemeClr val="tx1"/>
                          </a:solidFill>
                        </a:rPr>
                        <a:t>Power Standard 1:</a:t>
                      </a:r>
                    </a:p>
                    <a:p>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Assessment Strategy Used:</a:t>
                      </a:r>
                    </a:p>
                    <a:p>
                      <a:endParaRPr lang="en-US" b="1" dirty="0" smtClean="0">
                        <a:solidFill>
                          <a:schemeClr val="tx1"/>
                        </a:solidFill>
                      </a:endParaRPr>
                    </a:p>
                    <a:p>
                      <a:endParaRPr lang="en-US" b="1" dirty="0" smtClean="0">
                        <a:solidFill>
                          <a:schemeClr val="tx1"/>
                        </a:solidFill>
                      </a:endParaRPr>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What</a:t>
                      </a:r>
                      <a:r>
                        <a:rPr lang="en-US" b="1" baseline="0" dirty="0" smtClean="0"/>
                        <a:t> does the data say?</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How I will use this data to</a:t>
                      </a:r>
                      <a:r>
                        <a:rPr lang="en-US" b="1" baseline="0" dirty="0" smtClean="0"/>
                        <a:t> improve my instruction?</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11157895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620" y="402802"/>
            <a:ext cx="6995160" cy="116487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normAutofit fontScale="90000"/>
          </a:bodyPr>
          <a:lstStyle/>
          <a:p>
            <a:pPr algn="ctr"/>
            <a:r>
              <a:rPr lang="en-US" sz="4800" dirty="0" smtClean="0">
                <a:solidFill>
                  <a:schemeClr val="bg1"/>
                </a:solidFill>
              </a:rPr>
              <a:t>Content Goal</a:t>
            </a:r>
            <a:br>
              <a:rPr lang="en-US" sz="4800" dirty="0" smtClean="0">
                <a:solidFill>
                  <a:schemeClr val="bg1"/>
                </a:solidFill>
              </a:rPr>
            </a:br>
            <a:r>
              <a:rPr lang="en-US" sz="4800" dirty="0">
                <a:solidFill>
                  <a:schemeClr val="bg1"/>
                </a:solidFill>
              </a:rPr>
              <a:t/>
            </a:r>
            <a:br>
              <a:rPr lang="en-US" sz="4800" dirty="0">
                <a:solidFill>
                  <a:schemeClr val="bg1"/>
                </a:solidFill>
              </a:rPr>
            </a:br>
            <a:endParaRPr lang="en-US" sz="2000"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411177778"/>
              </p:ext>
            </p:extLst>
          </p:nvPr>
        </p:nvGraphicFramePr>
        <p:xfrm>
          <a:off x="380627" y="1828800"/>
          <a:ext cx="6994525" cy="8229600"/>
        </p:xfrm>
        <a:graphic>
          <a:graphicData uri="http://schemas.openxmlformats.org/drawingml/2006/table">
            <a:tbl>
              <a:tblPr firstRow="1" bandRow="1">
                <a:tableStyleId>{073A0DAA-6AF3-43AB-8588-CEC1D06C72B9}</a:tableStyleId>
              </a:tblPr>
              <a:tblGrid>
                <a:gridCol w="6994525"/>
              </a:tblGrid>
              <a:tr h="2024097">
                <a:tc>
                  <a:txBody>
                    <a:bodyPr/>
                    <a:lstStyle/>
                    <a:p>
                      <a:r>
                        <a:rPr lang="en-US" b="1" dirty="0" smtClean="0">
                          <a:solidFill>
                            <a:schemeClr val="tx1"/>
                          </a:solidFill>
                        </a:rPr>
                        <a:t>Power Standard 2:</a:t>
                      </a:r>
                    </a:p>
                    <a:p>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Assessment Strategy Used:</a:t>
                      </a:r>
                    </a:p>
                    <a:p>
                      <a:endParaRPr lang="en-US" b="1" dirty="0" smtClean="0">
                        <a:solidFill>
                          <a:schemeClr val="tx1"/>
                        </a:solidFill>
                      </a:endParaRPr>
                    </a:p>
                    <a:p>
                      <a:endParaRPr lang="en-US" b="1" dirty="0" smtClean="0">
                        <a:solidFill>
                          <a:schemeClr val="tx1"/>
                        </a:solidFill>
                      </a:endParaRPr>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What</a:t>
                      </a:r>
                      <a:r>
                        <a:rPr lang="en-US" b="1" baseline="0" dirty="0" smtClean="0"/>
                        <a:t> does the data say?</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How I will use this data to</a:t>
                      </a:r>
                      <a:r>
                        <a:rPr lang="en-US" b="1" baseline="0" dirty="0" smtClean="0"/>
                        <a:t> improve my instruction?</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322731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388620" y="402802"/>
            <a:ext cx="6995160" cy="106565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bg1"/>
                </a:solidFill>
              </a:rPr>
              <a:t>Content Goal </a:t>
            </a:r>
            <a:endParaRPr lang="en-US" sz="2000" dirty="0"/>
          </a:p>
        </p:txBody>
      </p:sp>
      <p:sp>
        <p:nvSpPr>
          <p:cNvPr id="6" name="Content Placeholder 5"/>
          <p:cNvSpPr>
            <a:spLocks noGrp="1"/>
          </p:cNvSpPr>
          <p:nvPr>
            <p:ph idx="1"/>
          </p:nvPr>
        </p:nvSpPr>
        <p:spPr/>
        <p:txBody>
          <a:bodyPr/>
          <a:lstStyle/>
          <a:p>
            <a:endParaRPr lang="en-US"/>
          </a:p>
        </p:txBody>
      </p:sp>
      <p:graphicFrame>
        <p:nvGraphicFramePr>
          <p:cNvPr id="7" name="Content Placeholder 3"/>
          <p:cNvGraphicFramePr>
            <a:graphicFrameLocks/>
          </p:cNvGraphicFramePr>
          <p:nvPr>
            <p:extLst>
              <p:ext uri="{D42A27DB-BD31-4B8C-83A1-F6EECF244321}">
                <p14:modId xmlns:p14="http://schemas.microsoft.com/office/powerpoint/2010/main" val="2669356106"/>
              </p:ext>
            </p:extLst>
          </p:nvPr>
        </p:nvGraphicFramePr>
        <p:xfrm>
          <a:off x="388938" y="1547813"/>
          <a:ext cx="6994525" cy="8229600"/>
        </p:xfrm>
        <a:graphic>
          <a:graphicData uri="http://schemas.openxmlformats.org/drawingml/2006/table">
            <a:tbl>
              <a:tblPr firstRow="1" bandRow="1">
                <a:tableStyleId>{073A0DAA-6AF3-43AB-8588-CEC1D06C72B9}</a:tableStyleId>
              </a:tblPr>
              <a:tblGrid>
                <a:gridCol w="6994525"/>
              </a:tblGrid>
              <a:tr h="2024097">
                <a:tc>
                  <a:txBody>
                    <a:bodyPr/>
                    <a:lstStyle/>
                    <a:p>
                      <a:r>
                        <a:rPr lang="en-US" b="1" dirty="0" smtClean="0">
                          <a:solidFill>
                            <a:schemeClr val="tx1"/>
                          </a:solidFill>
                        </a:rPr>
                        <a:t>Power Standard 3:</a:t>
                      </a:r>
                    </a:p>
                    <a:p>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Assessment Strategy Used:</a:t>
                      </a:r>
                    </a:p>
                    <a:p>
                      <a:endParaRPr lang="en-US" b="1" dirty="0" smtClean="0">
                        <a:solidFill>
                          <a:schemeClr val="tx1"/>
                        </a:solidFill>
                      </a:endParaRPr>
                    </a:p>
                    <a:p>
                      <a:endParaRPr lang="en-US" b="1" dirty="0" smtClean="0">
                        <a:solidFill>
                          <a:schemeClr val="tx1"/>
                        </a:solidFill>
                      </a:endParaRPr>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What</a:t>
                      </a:r>
                      <a:r>
                        <a:rPr lang="en-US" b="1" baseline="0" dirty="0" smtClean="0"/>
                        <a:t> does the data say?</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How I will use this data to</a:t>
                      </a:r>
                      <a:r>
                        <a:rPr lang="en-US" b="1" baseline="0" dirty="0" smtClean="0"/>
                        <a:t> improve my instruction?</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259490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620" y="124986"/>
            <a:ext cx="6995160" cy="106565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bg1"/>
                </a:solidFill>
              </a:rPr>
              <a:t>Literacy Goal</a:t>
            </a:r>
          </a:p>
          <a:p>
            <a:pPr algn="ctr"/>
            <a:r>
              <a:rPr lang="en-US" sz="2000" dirty="0" smtClean="0">
                <a:solidFill>
                  <a:schemeClr val="bg1"/>
                </a:solidFill>
              </a:rPr>
              <a:t>Process, Evidence, and Data Collection</a:t>
            </a:r>
          </a:p>
          <a:p>
            <a:pPr algn="ctr"/>
            <a:endParaRPr lang="en-US" sz="2000" dirty="0"/>
          </a:p>
        </p:txBody>
      </p:sp>
      <p:sp>
        <p:nvSpPr>
          <p:cNvPr id="3" name="Content Placeholder 2"/>
          <p:cNvSpPr>
            <a:spLocks noGrp="1"/>
          </p:cNvSpPr>
          <p:nvPr>
            <p:ph idx="1"/>
          </p:nvPr>
        </p:nvSpPr>
        <p:spPr>
          <a:xfrm>
            <a:off x="388620" y="1666891"/>
            <a:ext cx="6995160" cy="7957423"/>
          </a:xfrm>
        </p:spPr>
        <p:txBody>
          <a:bodyPr/>
          <a:lstStyle/>
          <a:p>
            <a:pPr marL="0" indent="0">
              <a:buNone/>
            </a:pPr>
            <a:endParaRPr lang="en-US" dirty="0" smtClean="0"/>
          </a:p>
          <a:p>
            <a:pPr marL="0" indent="0">
              <a:buNone/>
            </a:pPr>
            <a:endParaRPr lang="en-US" dirty="0"/>
          </a:p>
        </p:txBody>
      </p:sp>
      <p:sp>
        <p:nvSpPr>
          <p:cNvPr id="2" name="Rectangle 1"/>
          <p:cNvSpPr/>
          <p:nvPr/>
        </p:nvSpPr>
        <p:spPr>
          <a:xfrm>
            <a:off x="388938" y="9088527"/>
            <a:ext cx="6994525" cy="535787"/>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Attach any assessments, data, or other evidence.</a:t>
            </a:r>
            <a:endParaRPr lang="en-US" sz="2400" b="1" dirty="0">
              <a:solidFill>
                <a:schemeClr val="tx1"/>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839458077"/>
              </p:ext>
            </p:extLst>
          </p:nvPr>
        </p:nvGraphicFramePr>
        <p:xfrm>
          <a:off x="388938" y="1547813"/>
          <a:ext cx="6994525" cy="7132320"/>
        </p:xfrm>
        <a:graphic>
          <a:graphicData uri="http://schemas.openxmlformats.org/drawingml/2006/table">
            <a:tbl>
              <a:tblPr firstRow="1" bandRow="1">
                <a:tableStyleId>{073A0DAA-6AF3-43AB-8588-CEC1D06C72B9}</a:tableStyleId>
              </a:tblPr>
              <a:tblGrid>
                <a:gridCol w="6994525"/>
              </a:tblGrid>
              <a:tr h="370840">
                <a:tc>
                  <a:txBody>
                    <a:bodyPr/>
                    <a:lstStyle/>
                    <a:p>
                      <a:r>
                        <a:rPr lang="en-US" b="1" dirty="0" smtClean="0">
                          <a:solidFill>
                            <a:schemeClr val="tx1"/>
                          </a:solidFill>
                        </a:rPr>
                        <a:t>This</a:t>
                      </a:r>
                      <a:r>
                        <a:rPr lang="en-US" b="1" baseline="0" dirty="0" smtClean="0">
                          <a:solidFill>
                            <a:schemeClr val="tx1"/>
                          </a:solidFill>
                        </a:rPr>
                        <a:t> is what I learned:</a:t>
                      </a:r>
                      <a:endParaRPr lang="en-US" b="1" dirty="0" smtClean="0">
                        <a:solidFill>
                          <a:schemeClr val="tx1"/>
                        </a:solidFill>
                      </a:endParaRP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How does this change my teaching?</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Next</a:t>
                      </a:r>
                      <a:r>
                        <a:rPr lang="en-US" b="1" baseline="0" dirty="0" smtClean="0"/>
                        <a:t> steps……</a:t>
                      </a:r>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38950512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358702"/>
            <a:ext cx="6995160" cy="1676400"/>
          </a:xfrm>
        </p:spPr>
        <p:txBody>
          <a:bodyPr/>
          <a:lstStyle/>
          <a:p>
            <a:r>
              <a:rPr lang="en-US" dirty="0" smtClean="0"/>
              <a:t>Resources/Links</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555703" y="2500337"/>
            <a:ext cx="6828077" cy="7362104"/>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List of Resources for Literacy Goals</a:t>
            </a:r>
          </a:p>
          <a:p>
            <a:pPr algn="ctr"/>
            <a:r>
              <a:rPr lang="en-US" dirty="0">
                <a:solidFill>
                  <a:schemeClr val="tx1"/>
                </a:solidFill>
              </a:rPr>
              <a:t>authors/creators to check out</a:t>
            </a:r>
          </a:p>
          <a:p>
            <a:pPr algn="ctr"/>
            <a:endParaRPr lang="en-US" dirty="0">
              <a:solidFill>
                <a:schemeClr val="tx1"/>
              </a:solidFill>
            </a:endParaRPr>
          </a:p>
          <a:p>
            <a:pPr algn="ctr"/>
            <a:endParaRPr lang="en-US" dirty="0">
              <a:solidFill>
                <a:schemeClr val="tx1"/>
              </a:solidFill>
            </a:endParaRPr>
          </a:p>
          <a:p>
            <a:pPr algn="ctr"/>
            <a:r>
              <a:rPr lang="en-US" dirty="0" err="1">
                <a:solidFill>
                  <a:schemeClr val="tx1"/>
                </a:solidFill>
              </a:rPr>
              <a:t>Marzano</a:t>
            </a:r>
            <a:r>
              <a:rPr lang="en-US" dirty="0">
                <a:solidFill>
                  <a:schemeClr val="tx1"/>
                </a:solidFill>
              </a:rPr>
              <a:t> Graphic Organizers for Strategies</a:t>
            </a:r>
          </a:p>
          <a:p>
            <a:pPr algn="ctr"/>
            <a:r>
              <a:rPr lang="en-US" dirty="0">
                <a:solidFill>
                  <a:schemeClr val="tx1"/>
                </a:solidFill>
              </a:rPr>
              <a:t>http://</a:t>
            </a:r>
            <a:r>
              <a:rPr lang="en-US" dirty="0" err="1">
                <a:solidFill>
                  <a:schemeClr val="tx1"/>
                </a:solidFill>
              </a:rPr>
              <a:t>www.palmbeachschools.org</a:t>
            </a:r>
            <a:r>
              <a:rPr lang="en-US" dirty="0">
                <a:solidFill>
                  <a:schemeClr val="tx1"/>
                </a:solidFill>
              </a:rPr>
              <a:t>/</a:t>
            </a:r>
            <a:r>
              <a:rPr lang="en-US" dirty="0" err="1">
                <a:solidFill>
                  <a:schemeClr val="tx1"/>
                </a:solidFill>
              </a:rPr>
              <a:t>qa</a:t>
            </a:r>
            <a:r>
              <a:rPr lang="en-US" dirty="0">
                <a:solidFill>
                  <a:schemeClr val="tx1"/>
                </a:solidFill>
              </a:rPr>
              <a:t>/documents/Handout5-MarzanoHighYieldStrategies.pdf</a:t>
            </a:r>
          </a:p>
          <a:p>
            <a:pPr algn="ctr"/>
            <a:endParaRPr lang="en-US" dirty="0">
              <a:solidFill>
                <a:schemeClr val="tx1"/>
              </a:solidFill>
            </a:endParaRPr>
          </a:p>
          <a:p>
            <a:pPr algn="ctr"/>
            <a:r>
              <a:rPr lang="en-US" dirty="0" err="1">
                <a:solidFill>
                  <a:schemeClr val="tx1"/>
                </a:solidFill>
              </a:rPr>
              <a:t>Marzano</a:t>
            </a:r>
            <a:r>
              <a:rPr lang="en-US" dirty="0">
                <a:solidFill>
                  <a:schemeClr val="tx1"/>
                </a:solidFill>
              </a:rPr>
              <a:t> Research and Free Resources</a:t>
            </a:r>
          </a:p>
          <a:p>
            <a:pPr algn="ctr"/>
            <a:r>
              <a:rPr lang="en-US" dirty="0">
                <a:solidFill>
                  <a:schemeClr val="tx1"/>
                </a:solidFill>
              </a:rPr>
              <a:t>http://</a:t>
            </a:r>
            <a:r>
              <a:rPr lang="en-US" dirty="0" err="1">
                <a:solidFill>
                  <a:schemeClr val="tx1"/>
                </a:solidFill>
              </a:rPr>
              <a:t>www.marzanoresearch.com</a:t>
            </a:r>
            <a:r>
              <a:rPr lang="en-US" dirty="0">
                <a:solidFill>
                  <a:schemeClr val="tx1"/>
                </a:solidFill>
              </a:rPr>
              <a:t>/</a:t>
            </a:r>
          </a:p>
          <a:p>
            <a:pPr algn="ctr"/>
            <a:endParaRPr lang="en-US" dirty="0">
              <a:solidFill>
                <a:schemeClr val="tx1"/>
              </a:solidFill>
            </a:endParaRPr>
          </a:p>
          <a:p>
            <a:pPr algn="ctr"/>
            <a:r>
              <a:rPr lang="en-US" dirty="0" err="1">
                <a:solidFill>
                  <a:schemeClr val="tx1"/>
                </a:solidFill>
              </a:rPr>
              <a:t>Smekens</a:t>
            </a:r>
            <a:endParaRPr lang="en-US" dirty="0">
              <a:solidFill>
                <a:schemeClr val="tx1"/>
              </a:solidFill>
            </a:endParaRPr>
          </a:p>
          <a:p>
            <a:pPr algn="ctr"/>
            <a:r>
              <a:rPr lang="en-US" dirty="0">
                <a:solidFill>
                  <a:schemeClr val="tx1"/>
                </a:solidFill>
              </a:rPr>
              <a:t>Two secret sites where you can search for graphic organizers and other tools to aid in literacy skills and comprehension.</a:t>
            </a:r>
          </a:p>
          <a:p>
            <a:pPr algn="ctr"/>
            <a:r>
              <a:rPr lang="en-US" dirty="0">
                <a:solidFill>
                  <a:schemeClr val="tx1"/>
                </a:solidFill>
              </a:rPr>
              <a:t>?</a:t>
            </a:r>
          </a:p>
          <a:p>
            <a:pPr algn="ctr"/>
            <a:r>
              <a:rPr lang="en-US" dirty="0">
                <a:solidFill>
                  <a:schemeClr val="tx1"/>
                </a:solidFill>
              </a:rPr>
              <a:t>Username:</a:t>
            </a:r>
          </a:p>
          <a:p>
            <a:pPr algn="ctr"/>
            <a:r>
              <a:rPr lang="en-US" dirty="0">
                <a:solidFill>
                  <a:schemeClr val="tx1"/>
                </a:solidFill>
              </a:rPr>
              <a:t>Password:</a:t>
            </a:r>
          </a:p>
          <a:p>
            <a:pPr algn="ctr"/>
            <a:r>
              <a:rPr lang="en-US" dirty="0">
                <a:solidFill>
                  <a:schemeClr val="tx1"/>
                </a:solidFill>
              </a:rPr>
              <a:t>?</a:t>
            </a:r>
          </a:p>
          <a:p>
            <a:pPr algn="ctr"/>
            <a:r>
              <a:rPr lang="en-US" dirty="0">
                <a:solidFill>
                  <a:schemeClr val="tx1"/>
                </a:solidFill>
              </a:rPr>
              <a:t>Username:</a:t>
            </a:r>
          </a:p>
          <a:p>
            <a:pPr algn="ctr"/>
            <a:r>
              <a:rPr lang="en-US" dirty="0" err="1">
                <a:solidFill>
                  <a:schemeClr val="tx1"/>
                </a:solidFill>
              </a:rPr>
              <a:t>PAssword</a:t>
            </a:r>
            <a:r>
              <a:rPr lang="en-US" dirty="0">
                <a:solidFill>
                  <a:schemeClr val="tx1"/>
                </a:solidFill>
              </a:rPr>
              <a:t>:</a:t>
            </a:r>
          </a:p>
          <a:p>
            <a:pPr algn="ctr"/>
            <a:endParaRPr lang="en-US" dirty="0">
              <a:solidFill>
                <a:schemeClr val="tx1"/>
              </a:solidFill>
            </a:endParaRPr>
          </a:p>
          <a:p>
            <a:pPr algn="ctr"/>
            <a:r>
              <a:rPr lang="en-US" dirty="0">
                <a:solidFill>
                  <a:schemeClr val="tx1"/>
                </a:solidFill>
              </a:rPr>
              <a:t>Fisher and Frey </a:t>
            </a:r>
            <a:r>
              <a:rPr lang="en-US" dirty="0" err="1">
                <a:solidFill>
                  <a:schemeClr val="tx1"/>
                </a:solidFill>
              </a:rPr>
              <a:t>Foldables</a:t>
            </a:r>
            <a:r>
              <a:rPr lang="en-US" dirty="0">
                <a:solidFill>
                  <a:schemeClr val="tx1"/>
                </a:solidFill>
              </a:rPr>
              <a:t>/Graphic Organizers</a:t>
            </a:r>
          </a:p>
          <a:p>
            <a:pPr algn="ctr"/>
            <a:r>
              <a:rPr lang="en-US" dirty="0">
                <a:solidFill>
                  <a:schemeClr val="tx1"/>
                </a:solidFill>
              </a:rPr>
              <a:t>http://</a:t>
            </a:r>
            <a:r>
              <a:rPr lang="en-US" dirty="0" err="1">
                <a:solidFill>
                  <a:schemeClr val="tx1"/>
                </a:solidFill>
              </a:rPr>
              <a:t>www.csun.edu</a:t>
            </a:r>
            <a:r>
              <a:rPr lang="en-US" dirty="0">
                <a:solidFill>
                  <a:schemeClr val="tx1"/>
                </a:solidFill>
              </a:rPr>
              <a:t>/~</a:t>
            </a:r>
            <a:r>
              <a:rPr lang="en-US" dirty="0" err="1">
                <a:solidFill>
                  <a:schemeClr val="tx1"/>
                </a:solidFill>
              </a:rPr>
              <a:t>krowlands</a:t>
            </a:r>
            <a:r>
              <a:rPr lang="en-US" dirty="0">
                <a:solidFill>
                  <a:schemeClr val="tx1"/>
                </a:solidFill>
              </a:rPr>
              <a:t>/Content/</a:t>
            </a:r>
            <a:r>
              <a:rPr lang="en-US" dirty="0" err="1">
                <a:solidFill>
                  <a:schemeClr val="tx1"/>
                </a:solidFill>
              </a:rPr>
              <a:t>Academic_Resources</a:t>
            </a:r>
            <a:r>
              <a:rPr lang="en-US" dirty="0">
                <a:solidFill>
                  <a:schemeClr val="tx1"/>
                </a:solidFill>
              </a:rPr>
              <a:t>/</a:t>
            </a:r>
            <a:r>
              <a:rPr lang="en-US" dirty="0" err="1">
                <a:solidFill>
                  <a:schemeClr val="tx1"/>
                </a:solidFill>
              </a:rPr>
              <a:t>Foldables</a:t>
            </a:r>
            <a:r>
              <a:rPr lang="en-US" dirty="0">
                <a:solidFill>
                  <a:schemeClr val="tx1"/>
                </a:solidFill>
              </a:rPr>
              <a:t>/Fisher%20and%20Frey-Foldables.pdf</a:t>
            </a:r>
          </a:p>
        </p:txBody>
      </p:sp>
    </p:spTree>
    <p:extLst>
      <p:ext uri="{BB962C8B-B14F-4D97-AF65-F5344CB8AC3E}">
        <p14:creationId xmlns:p14="http://schemas.microsoft.com/office/powerpoint/2010/main" val="56348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88620" y="402802"/>
            <a:ext cx="6995160" cy="1343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solidFill>
            <a:schemeClr val="tx1"/>
          </a:solidFill>
        </p:spPr>
        <p:txBody>
          <a:bodyPr/>
          <a:lstStyle/>
          <a:p>
            <a:r>
              <a:rPr lang="en-US" dirty="0" smtClean="0">
                <a:solidFill>
                  <a:schemeClr val="bg1"/>
                </a:solidFill>
              </a:rPr>
              <a:t>Background</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Choose a content, literacy, and pedagogy goal.  Growth model teachers only need to choose content or literacy and one pedagogy goal.  </a:t>
            </a:r>
          </a:p>
          <a:p>
            <a:pPr marL="514350" indent="-514350">
              <a:buAutoNum type="arabicPeriod"/>
            </a:pPr>
            <a:r>
              <a:rPr lang="en-US" dirty="0" smtClean="0"/>
              <a:t>Content and literacy goals are part of the evaluation and take place of S.L.O.’s that teachers in other districts are required to do.  </a:t>
            </a:r>
          </a:p>
          <a:p>
            <a:pPr marL="514350" indent="-514350">
              <a:buAutoNum type="arabicPeriod"/>
            </a:pPr>
            <a:r>
              <a:rPr lang="en-US" dirty="0" smtClean="0"/>
              <a:t>The pedagogy goal will be evidence for Domain 5 in the evaluation.  </a:t>
            </a:r>
          </a:p>
          <a:p>
            <a:pPr marL="514350" indent="-514350">
              <a:buAutoNum type="arabicPeriod"/>
            </a:pPr>
            <a:r>
              <a:rPr lang="en-US" dirty="0" smtClean="0"/>
              <a:t>Only one class needs to be picked for this project.</a:t>
            </a:r>
          </a:p>
          <a:p>
            <a:pPr marL="514350" indent="-514350">
              <a:buAutoNum type="arabicPeriod"/>
            </a:pPr>
            <a:r>
              <a:rPr lang="en-US" dirty="0" smtClean="0"/>
              <a:t>Include the names of the students on a sheet with their score.  </a:t>
            </a:r>
          </a:p>
          <a:p>
            <a:pPr marL="0" indent="0">
              <a:buNone/>
            </a:pPr>
            <a:endParaRPr lang="en-US" dirty="0"/>
          </a:p>
        </p:txBody>
      </p:sp>
    </p:spTree>
    <p:extLst>
      <p:ext uri="{BB962C8B-B14F-4D97-AF65-F5344CB8AC3E}">
        <p14:creationId xmlns:p14="http://schemas.microsoft.com/office/powerpoint/2010/main" val="17761433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88620" y="402802"/>
            <a:ext cx="6995160" cy="1343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620" y="402802"/>
            <a:ext cx="6995160" cy="1343465"/>
          </a:xfrm>
          <a:solidFill>
            <a:schemeClr val="tx1"/>
          </a:solidFill>
        </p:spPr>
        <p:txBody>
          <a:bodyPr/>
          <a:lstStyle/>
          <a:p>
            <a:r>
              <a:rPr lang="en-US" dirty="0" smtClean="0">
                <a:solidFill>
                  <a:schemeClr val="bg1"/>
                </a:solidFill>
              </a:rPr>
              <a:t>Examples of Data Points</a:t>
            </a:r>
            <a:endParaRPr lang="en-US" dirty="0">
              <a:solidFill>
                <a:schemeClr val="bg1"/>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Acuity data</a:t>
            </a:r>
          </a:p>
          <a:p>
            <a:pPr marL="514350" indent="-514350">
              <a:buAutoNum type="arabicPeriod"/>
            </a:pPr>
            <a:r>
              <a:rPr lang="en-US" dirty="0" smtClean="0"/>
              <a:t>Quiz over the standard</a:t>
            </a:r>
          </a:p>
          <a:p>
            <a:pPr marL="514350" indent="-514350">
              <a:buAutoNum type="arabicPeriod"/>
            </a:pPr>
            <a:r>
              <a:rPr lang="en-US" dirty="0" smtClean="0"/>
              <a:t>Exit Ticket</a:t>
            </a:r>
          </a:p>
          <a:p>
            <a:pPr marL="514350" indent="-514350">
              <a:buAutoNum type="arabicPeriod"/>
            </a:pPr>
            <a:r>
              <a:rPr lang="en-US" dirty="0" smtClean="0"/>
              <a:t>Certain test questions</a:t>
            </a:r>
          </a:p>
          <a:p>
            <a:pPr marL="514350" indent="-514350">
              <a:buAutoNum type="arabicPeriod"/>
            </a:pPr>
            <a:r>
              <a:rPr lang="en-US" dirty="0" smtClean="0"/>
              <a:t>Essay</a:t>
            </a:r>
          </a:p>
          <a:p>
            <a:pPr marL="514350" indent="-514350">
              <a:buAutoNum type="arabicPeriod"/>
            </a:pPr>
            <a:r>
              <a:rPr lang="en-US" dirty="0" smtClean="0"/>
              <a:t>Constructed response </a:t>
            </a:r>
          </a:p>
          <a:p>
            <a:pPr marL="514350" indent="-514350">
              <a:buAutoNum type="arabicPeriod"/>
            </a:pPr>
            <a:r>
              <a:rPr lang="en-US" dirty="0" smtClean="0"/>
              <a:t>Graphic organizers</a:t>
            </a:r>
          </a:p>
          <a:p>
            <a:pPr marL="514350" indent="-514350">
              <a:buAutoNum type="arabicPeriod"/>
            </a:pPr>
            <a:r>
              <a:rPr lang="en-US" dirty="0" smtClean="0"/>
              <a:t>Summary</a:t>
            </a:r>
          </a:p>
          <a:p>
            <a:pPr marL="514350" indent="-514350">
              <a:buAutoNum type="arabicPeriod"/>
            </a:pPr>
            <a:r>
              <a:rPr lang="en-US" dirty="0" smtClean="0"/>
              <a:t>Abstracts</a:t>
            </a:r>
          </a:p>
          <a:p>
            <a:pPr marL="514350" indent="-514350">
              <a:buAutoNum type="arabicPeriod"/>
            </a:pPr>
            <a:endParaRPr lang="en-US" dirty="0"/>
          </a:p>
        </p:txBody>
      </p:sp>
    </p:spTree>
    <p:extLst>
      <p:ext uri="{BB962C8B-B14F-4D97-AF65-F5344CB8AC3E}">
        <p14:creationId xmlns:p14="http://schemas.microsoft.com/office/powerpoint/2010/main" val="8247560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88620" y="402802"/>
            <a:ext cx="6995160" cy="1343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620" y="402802"/>
            <a:ext cx="6995160" cy="1343465"/>
          </a:xfrm>
          <a:solidFill>
            <a:schemeClr val="tx1"/>
          </a:solidFill>
        </p:spPr>
        <p:txBody>
          <a:bodyPr/>
          <a:lstStyle/>
          <a:p>
            <a:r>
              <a:rPr lang="en-US" dirty="0" smtClean="0">
                <a:solidFill>
                  <a:schemeClr val="bg1"/>
                </a:solidFill>
              </a:rPr>
              <a:t>Literacy Goal Process</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Assess where you think you are on the survey.  Choose one skill that you would like to further develop.  Fill out both surveys the same.  Keep one for you and to turn in.</a:t>
            </a:r>
            <a:r>
              <a:rPr lang="en-US" dirty="0" smtClean="0">
                <a:solidFill>
                  <a:srgbClr val="FF0000"/>
                </a:solidFill>
              </a:rPr>
              <a:t> </a:t>
            </a:r>
          </a:p>
          <a:p>
            <a:pPr marL="514350" indent="-514350">
              <a:buAutoNum type="arabicPeriod"/>
            </a:pPr>
            <a:r>
              <a:rPr lang="en-US" dirty="0" smtClean="0"/>
              <a:t>Using that skill on the survey that you would like to further develop, look for the skill in the literacy standards (compare/contrast, summarizing/note taking/short extended constructed response) and find one or more standards that will address that skill.  Mark those on the literacy standards.</a:t>
            </a:r>
            <a:endParaRPr lang="en-US" dirty="0"/>
          </a:p>
          <a:p>
            <a:pPr marL="514350" indent="-514350">
              <a:buAutoNum type="arabicPeriod"/>
            </a:pPr>
            <a:r>
              <a:rPr lang="en-US" dirty="0" smtClean="0"/>
              <a:t>The area you selected will determine your collaboration team.</a:t>
            </a:r>
          </a:p>
          <a:p>
            <a:pPr marL="514350" indent="-514350">
              <a:buAutoNum type="arabicPeriod"/>
            </a:pPr>
            <a:r>
              <a:rPr lang="en-US" dirty="0" smtClean="0"/>
              <a:t>Weekly, you will meet with your team to discuss research based strategies.  </a:t>
            </a:r>
            <a:r>
              <a:rPr lang="en-US" dirty="0" err="1" smtClean="0"/>
              <a:t>Marzano</a:t>
            </a:r>
            <a:r>
              <a:rPr lang="en-US" dirty="0" smtClean="0"/>
              <a:t>, </a:t>
            </a:r>
            <a:r>
              <a:rPr lang="en-US" dirty="0" err="1" smtClean="0"/>
              <a:t>Smekens</a:t>
            </a:r>
            <a:r>
              <a:rPr lang="en-US" dirty="0" smtClean="0"/>
              <a:t>, Fisher &amp; Frey, etc.)</a:t>
            </a:r>
          </a:p>
          <a:p>
            <a:pPr marL="514350" indent="-514350">
              <a:buAutoNum type="arabicPeriod"/>
            </a:pPr>
            <a:r>
              <a:rPr lang="en-US" dirty="0" smtClean="0"/>
              <a:t>Do one activity per week in the selected class and rate the performance using strategies and resources for that skill on a data tracking sheet.  For example, track the A.C.E. strategy as one data point.  Use three different strategies.  </a:t>
            </a:r>
          </a:p>
          <a:p>
            <a:pPr marL="0" indent="0">
              <a:buNone/>
            </a:pPr>
            <a:endParaRPr lang="en-US" dirty="0" smtClean="0"/>
          </a:p>
          <a:p>
            <a:pPr marL="0" indent="0">
              <a:buNone/>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703260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88620" y="402802"/>
            <a:ext cx="6995160" cy="1343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620" y="402802"/>
            <a:ext cx="6995160" cy="1343465"/>
          </a:xfrm>
          <a:solidFill>
            <a:schemeClr val="tx1"/>
          </a:solidFill>
        </p:spPr>
        <p:txBody>
          <a:bodyPr/>
          <a:lstStyle/>
          <a:p>
            <a:r>
              <a:rPr lang="en-US" dirty="0" smtClean="0">
                <a:solidFill>
                  <a:schemeClr val="bg1"/>
                </a:solidFill>
              </a:rPr>
              <a:t>Content Goal Process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t>Content Goals</a:t>
            </a:r>
          </a:p>
          <a:p>
            <a:pPr marL="514350" indent="-514350">
              <a:buAutoNum type="arabicPeriod"/>
            </a:pPr>
            <a:r>
              <a:rPr lang="en-US" dirty="0" smtClean="0"/>
              <a:t>Choose 3 of your 12 high priority standards for one class.</a:t>
            </a:r>
          </a:p>
          <a:p>
            <a:pPr marL="514350" indent="-514350">
              <a:buAutoNum type="arabicPeriod"/>
            </a:pPr>
            <a:r>
              <a:rPr lang="en-US" dirty="0" smtClean="0"/>
              <a:t>Assess the students on those standards.</a:t>
            </a:r>
          </a:p>
          <a:p>
            <a:pPr marL="514350" indent="-514350">
              <a:buAutoNum type="arabicPeriod" startAt="3"/>
            </a:pPr>
            <a:r>
              <a:rPr lang="en-US" dirty="0" smtClean="0"/>
              <a:t>You will do at least 3 data points for each area.  This will be a minimum of 9 data points.  A data point is a score on some type of activity.</a:t>
            </a:r>
          </a:p>
          <a:p>
            <a:pPr marL="514350" indent="-514350">
              <a:buAutoNum type="arabicPeriod" startAt="3"/>
            </a:pPr>
            <a:r>
              <a:rPr lang="en-US" dirty="0" smtClean="0"/>
              <a:t>Record the scores on a data tracking sheet.</a:t>
            </a:r>
          </a:p>
          <a:p>
            <a:pPr marL="0" indent="0">
              <a:buNone/>
            </a:pPr>
            <a:r>
              <a:rPr lang="en-US" dirty="0"/>
              <a:t>	</a:t>
            </a:r>
            <a:r>
              <a:rPr lang="en-US" dirty="0" smtClean="0"/>
              <a:t>Example, track using linear equations.  </a:t>
            </a:r>
          </a:p>
          <a:p>
            <a:pPr marL="0" indent="0">
              <a:buNone/>
            </a:pPr>
            <a:endParaRPr lang="en-US" dirty="0" smtClean="0"/>
          </a:p>
        </p:txBody>
      </p:sp>
    </p:spTree>
    <p:extLst>
      <p:ext uri="{BB962C8B-B14F-4D97-AF65-F5344CB8AC3E}">
        <p14:creationId xmlns:p14="http://schemas.microsoft.com/office/powerpoint/2010/main" val="20843361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620" y="402803"/>
            <a:ext cx="6995160" cy="887054"/>
          </a:xfrm>
          <a:solidFill>
            <a:schemeClr val="tx1"/>
          </a:solidFill>
        </p:spPr>
        <p:txBody>
          <a:bodyPr/>
          <a:lstStyle/>
          <a:p>
            <a:r>
              <a:rPr lang="en-US" dirty="0" smtClean="0">
                <a:solidFill>
                  <a:schemeClr val="bg1"/>
                </a:solidFill>
              </a:rPr>
              <a:t>Data Tracking Sheet</a:t>
            </a:r>
            <a:endParaRPr lang="en-US" dirty="0">
              <a:solidFill>
                <a:schemeClr val="bg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2758816"/>
              </p:ext>
            </p:extLst>
          </p:nvPr>
        </p:nvGraphicFramePr>
        <p:xfrm>
          <a:off x="388938" y="2346325"/>
          <a:ext cx="6994521" cy="4079240"/>
        </p:xfrm>
        <a:graphic>
          <a:graphicData uri="http://schemas.openxmlformats.org/drawingml/2006/table">
            <a:tbl>
              <a:tblPr firstRow="1" bandRow="1">
                <a:tableStyleId>{5202B0CA-FC54-4496-8BCA-5EF66A818D29}</a:tableStyleId>
              </a:tblPr>
              <a:tblGrid>
                <a:gridCol w="1040013"/>
                <a:gridCol w="1051866"/>
                <a:gridCol w="239628"/>
                <a:gridCol w="777169"/>
                <a:gridCol w="777169"/>
                <a:gridCol w="777169"/>
                <a:gridCol w="777169"/>
                <a:gridCol w="777169"/>
                <a:gridCol w="777169"/>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124274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620" y="124986"/>
            <a:ext cx="6995160" cy="106565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bg1"/>
                </a:solidFill>
              </a:rPr>
              <a:t>Literacy Goal</a:t>
            </a:r>
          </a:p>
          <a:p>
            <a:pPr algn="ctr"/>
            <a:r>
              <a:rPr lang="en-US" sz="2000" dirty="0" smtClean="0">
                <a:solidFill>
                  <a:schemeClr val="bg1"/>
                </a:solidFill>
              </a:rPr>
              <a:t>Process, Evidence, and Data Collection</a:t>
            </a:r>
          </a:p>
          <a:p>
            <a:pPr algn="ctr"/>
            <a:endParaRPr lang="en-US" sz="2000" dirty="0"/>
          </a:p>
        </p:txBody>
      </p:sp>
      <p:sp>
        <p:nvSpPr>
          <p:cNvPr id="3" name="Content Placeholder 2"/>
          <p:cNvSpPr>
            <a:spLocks noGrp="1"/>
          </p:cNvSpPr>
          <p:nvPr>
            <p:ph idx="1"/>
          </p:nvPr>
        </p:nvSpPr>
        <p:spPr>
          <a:xfrm>
            <a:off x="388620" y="1666891"/>
            <a:ext cx="6995160" cy="7957423"/>
          </a:xfrm>
        </p:spPr>
        <p:txBody>
          <a:bodyPr/>
          <a:lstStyle/>
          <a:p>
            <a:pPr marL="0" indent="0">
              <a:buNone/>
            </a:pPr>
            <a:endParaRPr lang="en-US" dirty="0" smtClean="0"/>
          </a:p>
          <a:p>
            <a:pPr marL="0" indent="0">
              <a:buNone/>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878433080"/>
              </p:ext>
            </p:extLst>
          </p:nvPr>
        </p:nvGraphicFramePr>
        <p:xfrm>
          <a:off x="388938" y="1547813"/>
          <a:ext cx="6994525" cy="8046719"/>
        </p:xfrm>
        <a:graphic>
          <a:graphicData uri="http://schemas.openxmlformats.org/drawingml/2006/table">
            <a:tbl>
              <a:tblPr firstRow="1" bandRow="1">
                <a:tableStyleId>{073A0DAA-6AF3-43AB-8588-CEC1D06C72B9}</a:tableStyleId>
              </a:tblPr>
              <a:tblGrid>
                <a:gridCol w="6994525"/>
              </a:tblGrid>
              <a:tr h="370840">
                <a:tc>
                  <a:txBody>
                    <a:bodyPr/>
                    <a:lstStyle/>
                    <a:p>
                      <a:r>
                        <a:rPr lang="en-US" b="1" baseline="0" dirty="0" smtClean="0">
                          <a:solidFill>
                            <a:srgbClr val="000000"/>
                          </a:solidFill>
                        </a:rPr>
                        <a:t>Skill:</a:t>
                      </a:r>
                    </a:p>
                    <a:p>
                      <a:endParaRPr lang="en-US" b="1" baseline="0" dirty="0" smtClean="0">
                        <a:solidFill>
                          <a:srgbClr val="000000"/>
                        </a:solidFill>
                      </a:endParaRPr>
                    </a:p>
                    <a:p>
                      <a:endParaRPr lang="en-US" b="1" dirty="0">
                        <a:solidFill>
                          <a:srgbClr val="000000"/>
                        </a:solidFill>
                      </a:endParaRPr>
                    </a:p>
                  </a:txBody>
                  <a:tcPr>
                    <a:solidFill>
                      <a:schemeClr val="bg1">
                        <a:lumMod val="65000"/>
                      </a:schemeClr>
                    </a:solidFill>
                  </a:tcPr>
                </a:tc>
              </a:tr>
              <a:tr h="370840">
                <a:tc>
                  <a:txBody>
                    <a:bodyPr/>
                    <a:lstStyle/>
                    <a:p>
                      <a:r>
                        <a:rPr lang="en-US" b="1" dirty="0" smtClean="0"/>
                        <a:t>These are the strategies</a:t>
                      </a:r>
                      <a:r>
                        <a:rPr lang="en-US" b="1" baseline="0" dirty="0" smtClean="0"/>
                        <a:t> I used:</a:t>
                      </a:r>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This is how I implemented the strategies:</a:t>
                      </a:r>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What does the data show for each strategy?</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5888630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 y="2346961"/>
            <a:ext cx="6995160" cy="74162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88620" y="402802"/>
            <a:ext cx="6995160" cy="1343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620" y="402802"/>
            <a:ext cx="6995160" cy="1343465"/>
          </a:xfrm>
          <a:solidFill>
            <a:schemeClr val="tx1"/>
          </a:solidFill>
        </p:spPr>
        <p:txBody>
          <a:bodyPr/>
          <a:lstStyle/>
          <a:p>
            <a:r>
              <a:rPr lang="en-US" dirty="0" smtClean="0">
                <a:solidFill>
                  <a:schemeClr val="bg1"/>
                </a:solidFill>
              </a:rPr>
              <a:t>Pedagogy Goal Process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a:t>Pedagogy </a:t>
            </a:r>
            <a:r>
              <a:rPr lang="en-US" dirty="0" smtClean="0"/>
              <a:t>Goals</a:t>
            </a:r>
            <a:endParaRPr lang="en-US" dirty="0"/>
          </a:p>
          <a:p>
            <a:pPr marL="514350" indent="-514350">
              <a:buAutoNum type="arabicPeriod"/>
            </a:pPr>
            <a:r>
              <a:rPr lang="en-US" dirty="0" smtClean="0"/>
              <a:t>Choose </a:t>
            </a:r>
            <a:r>
              <a:rPr lang="en-US" dirty="0"/>
              <a:t>one instructional practice </a:t>
            </a:r>
            <a:r>
              <a:rPr lang="en-US" dirty="0" smtClean="0"/>
              <a:t>that is research based that </a:t>
            </a:r>
            <a:r>
              <a:rPr lang="en-US" dirty="0"/>
              <a:t>has been discussed in collaboration and reflect on how you used the strategy in the classroom.  </a:t>
            </a:r>
          </a:p>
          <a:p>
            <a:pPr marL="514350" indent="-514350">
              <a:buAutoNum type="arabicPeriod" startAt="2"/>
            </a:pPr>
            <a:r>
              <a:rPr lang="en-US" dirty="0" smtClean="0"/>
              <a:t>Fill out the sheet for the pedagogy goals.</a:t>
            </a:r>
          </a:p>
          <a:p>
            <a:pPr marL="514350" indent="-514350">
              <a:buAutoNum type="arabicPeriod" startAt="2"/>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8486997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620" y="124986"/>
            <a:ext cx="6995160" cy="106565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bg1"/>
                </a:solidFill>
              </a:rPr>
              <a:t>Pedagogy Goal</a:t>
            </a:r>
          </a:p>
          <a:p>
            <a:pPr algn="ctr"/>
            <a:endParaRPr lang="en-US" sz="2000" dirty="0"/>
          </a:p>
        </p:txBody>
      </p:sp>
      <p:sp>
        <p:nvSpPr>
          <p:cNvPr id="3" name="Content Placeholder 2"/>
          <p:cNvSpPr>
            <a:spLocks noGrp="1"/>
          </p:cNvSpPr>
          <p:nvPr>
            <p:ph idx="1"/>
          </p:nvPr>
        </p:nvSpPr>
        <p:spPr>
          <a:xfrm>
            <a:off x="388620" y="1666891"/>
            <a:ext cx="6995160" cy="7957423"/>
          </a:xfrm>
        </p:spPr>
        <p:txBody>
          <a:bodyPr/>
          <a:lstStyle/>
          <a:p>
            <a:pPr marL="0" indent="0">
              <a:buNone/>
            </a:pPr>
            <a:endParaRPr lang="en-US" dirty="0" smtClean="0"/>
          </a:p>
          <a:p>
            <a:pPr marL="0" indent="0">
              <a:buNone/>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60348870"/>
              </p:ext>
            </p:extLst>
          </p:nvPr>
        </p:nvGraphicFramePr>
        <p:xfrm>
          <a:off x="388938" y="1547813"/>
          <a:ext cx="6994525" cy="8046719"/>
        </p:xfrm>
        <a:graphic>
          <a:graphicData uri="http://schemas.openxmlformats.org/drawingml/2006/table">
            <a:tbl>
              <a:tblPr firstRow="1" bandRow="1">
                <a:tableStyleId>{073A0DAA-6AF3-43AB-8588-CEC1D06C72B9}</a:tableStyleId>
              </a:tblPr>
              <a:tblGrid>
                <a:gridCol w="6994525"/>
              </a:tblGrid>
              <a:tr h="370840">
                <a:tc>
                  <a:txBody>
                    <a:bodyPr/>
                    <a:lstStyle/>
                    <a:p>
                      <a:r>
                        <a:rPr lang="en-US" b="1" baseline="0" dirty="0" smtClean="0">
                          <a:solidFill>
                            <a:srgbClr val="000000"/>
                          </a:solidFill>
                        </a:rPr>
                        <a:t>Research Based Strategy</a:t>
                      </a:r>
                    </a:p>
                    <a:p>
                      <a:endParaRPr lang="en-US" b="1" baseline="0" dirty="0" smtClean="0">
                        <a:solidFill>
                          <a:srgbClr val="000000"/>
                        </a:solidFill>
                      </a:endParaRPr>
                    </a:p>
                    <a:p>
                      <a:endParaRPr lang="en-US" b="1" dirty="0">
                        <a:solidFill>
                          <a:srgbClr val="000000"/>
                        </a:solidFill>
                      </a:endParaRPr>
                    </a:p>
                  </a:txBody>
                  <a:tcPr>
                    <a:solidFill>
                      <a:schemeClr val="bg1">
                        <a:lumMod val="65000"/>
                      </a:schemeClr>
                    </a:solidFill>
                  </a:tcPr>
                </a:tc>
              </a:tr>
              <a:tr h="1645484">
                <a:tc>
                  <a:txBody>
                    <a:bodyPr/>
                    <a:lstStyle/>
                    <a:p>
                      <a:r>
                        <a:rPr lang="en-US" b="1" dirty="0" smtClean="0"/>
                        <a:t>This</a:t>
                      </a:r>
                      <a:r>
                        <a:rPr lang="en-US" b="1" baseline="0" dirty="0" smtClean="0"/>
                        <a:t> is how I used the strategy in my classroom.  </a:t>
                      </a:r>
                    </a:p>
                    <a:p>
                      <a:endParaRPr lang="en-US" b="1" baseline="0"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75000"/>
                      </a:schemeClr>
                    </a:solidFill>
                  </a:tcPr>
                </a:tc>
              </a:tr>
              <a:tr h="370840">
                <a:tc>
                  <a:txBody>
                    <a:bodyPr/>
                    <a:lstStyle/>
                    <a:p>
                      <a:r>
                        <a:rPr lang="en-US" b="1" dirty="0" smtClean="0"/>
                        <a:t>This is what worked well.</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solidFill>
                      <a:schemeClr val="bg1">
                        <a:lumMod val="85000"/>
                      </a:schemeClr>
                    </a:solidFill>
                  </a:tcPr>
                </a:tc>
              </a:tr>
              <a:tr h="370840">
                <a:tc>
                  <a:txBody>
                    <a:bodyPr/>
                    <a:lstStyle/>
                    <a:p>
                      <a:r>
                        <a:rPr lang="en-US" b="1" dirty="0" smtClean="0"/>
                        <a:t>This is what I would do differently next time.</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3103227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1783</TotalTime>
  <Words>706</Words>
  <Application>Microsoft Macintosh PowerPoint</Application>
  <PresentationFormat>Custom</PresentationFormat>
  <Paragraphs>197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Content, Literacy, and Pedagogy Goals</vt:lpstr>
      <vt:lpstr>Background</vt:lpstr>
      <vt:lpstr>Examples of Data Points</vt:lpstr>
      <vt:lpstr>Literacy Goal Process</vt:lpstr>
      <vt:lpstr>Content Goal Process</vt:lpstr>
      <vt:lpstr>Data Tracking Sheet</vt:lpstr>
      <vt:lpstr>PowerPoint Presentation</vt:lpstr>
      <vt:lpstr>Pedagogy Goal Process</vt:lpstr>
      <vt:lpstr>PowerPoint Presentation</vt:lpstr>
      <vt:lpstr>PowerPoint Presentation</vt:lpstr>
      <vt:lpstr>Content Goal  </vt:lpstr>
      <vt:lpstr>PowerPoint Presentation</vt:lpstr>
      <vt:lpstr>PowerPoint Presentation</vt:lpstr>
      <vt:lpstr>Resources/Links</vt:lpstr>
    </vt:vector>
  </TitlesOfParts>
  <Company>Crothersville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Literacy, and Pedagogy Goals</dc:title>
  <dc:creator>Tech Air 2</dc:creator>
  <cp:lastModifiedBy>Tech Air 2</cp:lastModifiedBy>
  <cp:revision>31</cp:revision>
  <dcterms:created xsi:type="dcterms:W3CDTF">2015-01-01T22:54:47Z</dcterms:created>
  <dcterms:modified xsi:type="dcterms:W3CDTF">2016-03-23T17:56:41Z</dcterms:modified>
</cp:coreProperties>
</file>